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6" r:id="rId1"/>
  </p:sldMasterIdLst>
  <p:notesMasterIdLst>
    <p:notesMasterId r:id="rId3"/>
  </p:notesMasterIdLst>
  <p:handoutMasterIdLst>
    <p:handoutMasterId r:id="rId4"/>
  </p:handoutMasterIdLst>
  <p:sldIdLst>
    <p:sldId id="278" r:id="rId2"/>
  </p:sldIdLst>
  <p:sldSz cx="7775575" cy="10907713"/>
  <p:notesSz cx="6807200" cy="9939338"/>
  <p:kinsoku lang="ja-JP" invalStChars="、。，．・：；？！゛゜ヽヾゝゞ々ー’”）〕］｝〉》」』】°‰′″℃￠％ぁぃぅぇぉっゃゅょゎァィゥェォッャュョヮヵヶ!%),.:;?]}｡｣､･ｧｨｩｪｫｬｭｮｯｰﾞﾟ" invalEndChars="‘“（〔［｛〈《「『【￥＄$([\{｢￡"/>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57E"/>
    <a:srgbClr val="000E2A"/>
    <a:srgbClr val="F2E3B6"/>
    <a:srgbClr val="E3C05F"/>
    <a:srgbClr val="D1FFB6"/>
    <a:srgbClr val="ECBF42"/>
    <a:srgbClr val="FFFF66"/>
    <a:srgbClr val="EEFE22"/>
    <a:srgbClr val="360036"/>
    <a:srgbClr val="FFFB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9515" autoAdjust="0"/>
  </p:normalViewPr>
  <p:slideViewPr>
    <p:cSldViewPr snapToGrid="0">
      <p:cViewPr>
        <p:scale>
          <a:sx n="136" d="100"/>
          <a:sy n="136" d="100"/>
        </p:scale>
        <p:origin x="108" y="-2334"/>
      </p:cViewPr>
      <p:guideLst>
        <p:guide orient="horz" pos="3435"/>
        <p:guide pos="2449"/>
      </p:guideLst>
    </p:cSldViewPr>
  </p:slideViewPr>
  <p:notesTextViewPr>
    <p:cViewPr>
      <p:scale>
        <a:sx n="1" d="1"/>
        <a:sy n="1" d="1"/>
      </p:scale>
      <p:origin x="0" y="0"/>
    </p:cViewPr>
  </p:notesTextViewPr>
  <p:notesViewPr>
    <p:cSldViewPr snapToGrid="0">
      <p:cViewPr varScale="1">
        <p:scale>
          <a:sx n="70" d="100"/>
          <a:sy n="70" d="100"/>
        </p:scale>
        <p:origin x="-2148" y="-10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50279" cy="496741"/>
          </a:xfrm>
          <a:prstGeom prst="rect">
            <a:avLst/>
          </a:prstGeom>
        </p:spPr>
        <p:txBody>
          <a:bodyPr vert="horz" lIns="86123" tIns="43061" rIns="86123" bIns="43061" rtlCol="0"/>
          <a:lstStyle>
            <a:lvl1pPr algn="l">
              <a:defRPr sz="1000"/>
            </a:lvl1pPr>
          </a:lstStyle>
          <a:p>
            <a:endParaRPr kumimoji="1" lang="ja-JP" altLang="en-US" dirty="0"/>
          </a:p>
        </p:txBody>
      </p:sp>
      <p:sp>
        <p:nvSpPr>
          <p:cNvPr id="3" name="日付プレースホルダー 2"/>
          <p:cNvSpPr>
            <a:spLocks noGrp="1"/>
          </p:cNvSpPr>
          <p:nvPr>
            <p:ph type="dt" sz="quarter" idx="1"/>
          </p:nvPr>
        </p:nvSpPr>
        <p:spPr>
          <a:xfrm>
            <a:off x="3855450" y="2"/>
            <a:ext cx="2950279" cy="496741"/>
          </a:xfrm>
          <a:prstGeom prst="rect">
            <a:avLst/>
          </a:prstGeom>
        </p:spPr>
        <p:txBody>
          <a:bodyPr vert="horz" lIns="86123" tIns="43061" rIns="86123" bIns="43061" rtlCol="0"/>
          <a:lstStyle>
            <a:lvl1pPr algn="r">
              <a:defRPr sz="1000"/>
            </a:lvl1pPr>
          </a:lstStyle>
          <a:p>
            <a:fld id="{EA4C0380-2DE9-498B-B68D-60B46204BA80}" type="datetimeFigureOut">
              <a:rPr kumimoji="1" lang="ja-JP" altLang="en-US" smtClean="0"/>
              <a:pPr/>
              <a:t>2026/7/3</a:t>
            </a:fld>
            <a:endParaRPr kumimoji="1" lang="ja-JP" altLang="en-US" dirty="0"/>
          </a:p>
        </p:txBody>
      </p:sp>
      <p:sp>
        <p:nvSpPr>
          <p:cNvPr id="4" name="フッター プレースホルダー 3"/>
          <p:cNvSpPr>
            <a:spLocks noGrp="1"/>
          </p:cNvSpPr>
          <p:nvPr>
            <p:ph type="ftr" sz="quarter" idx="2"/>
          </p:nvPr>
        </p:nvSpPr>
        <p:spPr>
          <a:xfrm>
            <a:off x="7" y="9441095"/>
            <a:ext cx="2950279" cy="496740"/>
          </a:xfrm>
          <a:prstGeom prst="rect">
            <a:avLst/>
          </a:prstGeom>
        </p:spPr>
        <p:txBody>
          <a:bodyPr vert="horz" lIns="86123" tIns="43061" rIns="86123" bIns="43061" rtlCol="0" anchor="b"/>
          <a:lstStyle>
            <a:lvl1pPr algn="l">
              <a:defRPr sz="1000"/>
            </a:lvl1pPr>
          </a:lstStyle>
          <a:p>
            <a:endParaRPr kumimoji="1" lang="ja-JP" altLang="en-US" dirty="0"/>
          </a:p>
        </p:txBody>
      </p:sp>
      <p:sp>
        <p:nvSpPr>
          <p:cNvPr id="5" name="スライド番号プレースホルダー 4"/>
          <p:cNvSpPr>
            <a:spLocks noGrp="1"/>
          </p:cNvSpPr>
          <p:nvPr>
            <p:ph type="sldNum" sz="quarter" idx="3"/>
          </p:nvPr>
        </p:nvSpPr>
        <p:spPr>
          <a:xfrm>
            <a:off x="3855450" y="9441095"/>
            <a:ext cx="2950279" cy="496740"/>
          </a:xfrm>
          <a:prstGeom prst="rect">
            <a:avLst/>
          </a:prstGeom>
        </p:spPr>
        <p:txBody>
          <a:bodyPr vert="horz" lIns="86123" tIns="43061" rIns="86123" bIns="43061" rtlCol="0" anchor="b"/>
          <a:lstStyle>
            <a:lvl1pPr algn="r">
              <a:defRPr sz="1000"/>
            </a:lvl1pPr>
          </a:lstStyle>
          <a:p>
            <a:fld id="{78A262EF-70DF-4926-8929-0A60A2E81DC8}" type="slidenum">
              <a:rPr kumimoji="1" lang="ja-JP" altLang="en-US" smtClean="0"/>
              <a:pPr/>
              <a:t>‹#›</a:t>
            </a:fld>
            <a:endParaRPr kumimoji="1" lang="ja-JP" altLang="en-US" dirty="0"/>
          </a:p>
        </p:txBody>
      </p:sp>
    </p:spTree>
    <p:extLst>
      <p:ext uri="{BB962C8B-B14F-4D97-AF65-F5344CB8AC3E}">
        <p14:creationId xmlns:p14="http://schemas.microsoft.com/office/powerpoint/2010/main" val="3854052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4"/>
            <a:ext cx="2949785" cy="498691"/>
          </a:xfrm>
          <a:prstGeom prst="rect">
            <a:avLst/>
          </a:prstGeom>
        </p:spPr>
        <p:txBody>
          <a:bodyPr vert="horz" lIns="91514" tIns="45758" rIns="91514" bIns="45758" rtlCol="0"/>
          <a:lstStyle>
            <a:lvl1pPr algn="l">
              <a:defRPr sz="1000"/>
            </a:lvl1pPr>
          </a:lstStyle>
          <a:p>
            <a:endParaRPr kumimoji="1" lang="ja-JP" altLang="en-US" dirty="0"/>
          </a:p>
        </p:txBody>
      </p:sp>
      <p:sp>
        <p:nvSpPr>
          <p:cNvPr id="3" name="日付プレースホルダー 2"/>
          <p:cNvSpPr>
            <a:spLocks noGrp="1"/>
          </p:cNvSpPr>
          <p:nvPr>
            <p:ph type="dt" idx="1"/>
          </p:nvPr>
        </p:nvSpPr>
        <p:spPr>
          <a:xfrm>
            <a:off x="3855847" y="4"/>
            <a:ext cx="2949785" cy="498691"/>
          </a:xfrm>
          <a:prstGeom prst="rect">
            <a:avLst/>
          </a:prstGeom>
        </p:spPr>
        <p:txBody>
          <a:bodyPr vert="horz" lIns="91514" tIns="45758" rIns="91514" bIns="45758" rtlCol="0"/>
          <a:lstStyle>
            <a:lvl1pPr algn="r">
              <a:defRPr sz="1000"/>
            </a:lvl1pPr>
          </a:lstStyle>
          <a:p>
            <a:fld id="{70F99883-74AE-4A2C-81B7-5B86A08198C0}" type="datetimeFigureOut">
              <a:rPr kumimoji="1" lang="ja-JP" altLang="en-US" smtClean="0"/>
              <a:pPr/>
              <a:t>2026/7/3</a:t>
            </a:fld>
            <a:endParaRPr kumimoji="1" lang="ja-JP" altLang="en-US" dirty="0"/>
          </a:p>
        </p:txBody>
      </p:sp>
      <p:sp>
        <p:nvSpPr>
          <p:cNvPr id="4" name="スライド イメージ プレースホルダー 3"/>
          <p:cNvSpPr>
            <a:spLocks noGrp="1" noRot="1" noChangeAspect="1"/>
          </p:cNvSpPr>
          <p:nvPr>
            <p:ph type="sldImg" idx="2"/>
          </p:nvPr>
        </p:nvSpPr>
        <p:spPr>
          <a:xfrm>
            <a:off x="2208213" y="1241425"/>
            <a:ext cx="2390775" cy="3355975"/>
          </a:xfrm>
          <a:prstGeom prst="rect">
            <a:avLst/>
          </a:prstGeom>
          <a:noFill/>
          <a:ln w="12700">
            <a:solidFill>
              <a:prstClr val="black"/>
            </a:solidFill>
          </a:ln>
        </p:spPr>
        <p:txBody>
          <a:bodyPr vert="horz" lIns="91514" tIns="45758" rIns="91514" bIns="45758" rtlCol="0" anchor="ctr"/>
          <a:lstStyle/>
          <a:p>
            <a:endParaRPr lang="ja-JP" altLang="en-US" dirty="0"/>
          </a:p>
        </p:txBody>
      </p:sp>
      <p:sp>
        <p:nvSpPr>
          <p:cNvPr id="5" name="ノート プレースホルダー 4"/>
          <p:cNvSpPr>
            <a:spLocks noGrp="1"/>
          </p:cNvSpPr>
          <p:nvPr>
            <p:ph type="body" sz="quarter" idx="3"/>
          </p:nvPr>
        </p:nvSpPr>
        <p:spPr>
          <a:xfrm>
            <a:off x="680721" y="4783311"/>
            <a:ext cx="5445760" cy="3913614"/>
          </a:xfrm>
          <a:prstGeom prst="rect">
            <a:avLst/>
          </a:prstGeom>
        </p:spPr>
        <p:txBody>
          <a:bodyPr vert="horz" lIns="91514" tIns="45758" rIns="91514" bIns="457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9440651"/>
            <a:ext cx="2949785" cy="498690"/>
          </a:xfrm>
          <a:prstGeom prst="rect">
            <a:avLst/>
          </a:prstGeom>
        </p:spPr>
        <p:txBody>
          <a:bodyPr vert="horz" lIns="91514" tIns="45758" rIns="91514" bIns="45758" rtlCol="0" anchor="b"/>
          <a:lstStyle>
            <a:lvl1pPr algn="l">
              <a:defRPr sz="1000"/>
            </a:lvl1pPr>
          </a:lstStyle>
          <a:p>
            <a:endParaRPr kumimoji="1" lang="ja-JP" altLang="en-US" dirty="0"/>
          </a:p>
        </p:txBody>
      </p:sp>
      <p:sp>
        <p:nvSpPr>
          <p:cNvPr id="7" name="スライド番号プレースホルダー 6"/>
          <p:cNvSpPr>
            <a:spLocks noGrp="1"/>
          </p:cNvSpPr>
          <p:nvPr>
            <p:ph type="sldNum" sz="quarter" idx="5"/>
          </p:nvPr>
        </p:nvSpPr>
        <p:spPr>
          <a:xfrm>
            <a:off x="3855847" y="9440651"/>
            <a:ext cx="2949785" cy="498690"/>
          </a:xfrm>
          <a:prstGeom prst="rect">
            <a:avLst/>
          </a:prstGeom>
        </p:spPr>
        <p:txBody>
          <a:bodyPr vert="horz" lIns="91514" tIns="45758" rIns="91514" bIns="45758" rtlCol="0" anchor="b"/>
          <a:lstStyle>
            <a:lvl1pPr algn="r">
              <a:defRPr sz="1000"/>
            </a:lvl1pPr>
          </a:lstStyle>
          <a:p>
            <a:fld id="{ACD93CC5-A9B8-46A1-B8C3-70AA73E05DA2}" type="slidenum">
              <a:rPr kumimoji="1" lang="ja-JP" altLang="en-US" smtClean="0"/>
              <a:pPr/>
              <a:t>‹#›</a:t>
            </a:fld>
            <a:endParaRPr kumimoji="1" lang="ja-JP" altLang="en-US" dirty="0"/>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dirty="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7/3/2026</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C200EF0E-AF20-0D94-D6D4-E73E3A51FC36}"/>
              </a:ext>
            </a:extLst>
          </p:cNvPr>
          <p:cNvSpPr txBox="1"/>
          <p:nvPr/>
        </p:nvSpPr>
        <p:spPr>
          <a:xfrm>
            <a:off x="360310" y="10072836"/>
            <a:ext cx="7051779" cy="569387"/>
          </a:xfrm>
          <a:prstGeom prst="rect">
            <a:avLst/>
          </a:prstGeom>
          <a:noFill/>
        </p:spPr>
        <p:txBody>
          <a:bodyPr wrap="square" rtlCol="0">
            <a:spAutoFit/>
          </a:bodyPr>
          <a:lstStyle/>
          <a:p>
            <a:pPr algn="ctr"/>
            <a:r>
              <a:rPr lang="ja-JP" altLang="en-US" sz="1600" b="1" dirty="0">
                <a:solidFill>
                  <a:srgbClr val="000E2A"/>
                </a:solidFill>
                <a:latin typeface="BIZ UDPゴシック" panose="020B0400000000000000" pitchFamily="50" charset="-128"/>
                <a:ea typeface="BIZ UDPゴシック" panose="020B0400000000000000" pitchFamily="50" charset="-128"/>
              </a:rPr>
              <a:t>　</a:t>
            </a:r>
            <a:r>
              <a:rPr lang="ja-JP" altLang="en-US" sz="1500" b="1" dirty="0">
                <a:solidFill>
                  <a:srgbClr val="000E2A"/>
                </a:solidFill>
                <a:latin typeface="BIZ UDPゴシック" panose="020B0400000000000000" pitchFamily="50" charset="-128"/>
                <a:ea typeface="BIZ UDPゴシック" panose="020B0400000000000000" pitchFamily="50" charset="-128"/>
              </a:rPr>
              <a:t>求人票からはわからない仕事のあれこれを直接聞けちゃうイベントです。</a:t>
            </a:r>
            <a:endParaRPr lang="en-US" altLang="ja-JP" sz="1500" b="1" dirty="0">
              <a:solidFill>
                <a:srgbClr val="000E2A"/>
              </a:solidFill>
              <a:latin typeface="BIZ UDPゴシック" panose="020B0400000000000000" pitchFamily="50" charset="-128"/>
              <a:ea typeface="BIZ UDPゴシック" panose="020B0400000000000000" pitchFamily="50" charset="-128"/>
            </a:endParaRPr>
          </a:p>
          <a:p>
            <a:pPr algn="ctr"/>
            <a:r>
              <a:rPr lang="ja-JP" altLang="en-US" sz="1500" b="1" dirty="0">
                <a:solidFill>
                  <a:srgbClr val="000E2A"/>
                </a:solidFill>
                <a:latin typeface="BIZ UDPゴシック" panose="020B0400000000000000" pitchFamily="50" charset="-128"/>
                <a:ea typeface="BIZ UDPゴシック" panose="020B0400000000000000" pitchFamily="50" charset="-128"/>
              </a:rPr>
              <a:t>一日でたくさんの法人に出会えるこの機会をお見逃しなく！</a:t>
            </a:r>
            <a:endParaRPr lang="en-US" altLang="ja-JP" sz="1500" b="1" dirty="0">
              <a:solidFill>
                <a:srgbClr val="000E2A"/>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A7825E24-18C8-8B20-925B-7AC768C2E06A}"/>
              </a:ext>
            </a:extLst>
          </p:cNvPr>
          <p:cNvSpPr txBox="1"/>
          <p:nvPr/>
        </p:nvSpPr>
        <p:spPr>
          <a:xfrm>
            <a:off x="214952" y="265490"/>
            <a:ext cx="7342496" cy="400110"/>
          </a:xfrm>
          <a:prstGeom prst="rect">
            <a:avLst/>
          </a:prstGeom>
          <a:noFill/>
        </p:spPr>
        <p:txBody>
          <a:bodyPr wrap="square" rtlCol="0">
            <a:spAutoFit/>
          </a:bodyPr>
          <a:lstStyle/>
          <a:p>
            <a:pPr algn="ctr"/>
            <a:r>
              <a:rPr lang="ja-JP" altLang="en-US" sz="2000" b="1" dirty="0">
                <a:solidFill>
                  <a:srgbClr val="000E2A"/>
                </a:solidFill>
                <a:latin typeface="メイリオ" panose="020B0604030504040204" pitchFamily="50" charset="-128"/>
                <a:ea typeface="メイリオ" panose="020B0604030504040204" pitchFamily="50" charset="-128"/>
              </a:rPr>
              <a:t>令和</a:t>
            </a:r>
            <a:r>
              <a:rPr lang="en-US" altLang="ja-JP" sz="2000" b="1" dirty="0">
                <a:solidFill>
                  <a:srgbClr val="000E2A"/>
                </a:solidFill>
                <a:latin typeface="メイリオ" panose="020B0604030504040204" pitchFamily="50" charset="-128"/>
                <a:ea typeface="メイリオ" panose="020B0604030504040204" pitchFamily="50" charset="-128"/>
              </a:rPr>
              <a:t>8</a:t>
            </a:r>
            <a:r>
              <a:rPr lang="ja-JP" altLang="en-US" sz="2000" b="1" dirty="0">
                <a:solidFill>
                  <a:srgbClr val="000E2A"/>
                </a:solidFill>
                <a:latin typeface="メイリオ" panose="020B0604030504040204" pitchFamily="50" charset="-128"/>
                <a:ea typeface="メイリオ" panose="020B0604030504040204" pitchFamily="50" charset="-128"/>
              </a:rPr>
              <a:t>年</a:t>
            </a:r>
            <a:r>
              <a:rPr lang="en-US" altLang="ja-JP" sz="2000" b="1" dirty="0">
                <a:solidFill>
                  <a:srgbClr val="000E2A"/>
                </a:solidFill>
                <a:latin typeface="メイリオ" panose="020B0604030504040204" pitchFamily="50" charset="-128"/>
                <a:ea typeface="メイリオ" panose="020B0604030504040204" pitchFamily="50" charset="-128"/>
              </a:rPr>
              <a:t>7</a:t>
            </a:r>
            <a:r>
              <a:rPr lang="ja-JP" altLang="en-US" sz="2000" b="1" dirty="0">
                <a:solidFill>
                  <a:srgbClr val="000E2A"/>
                </a:solidFill>
                <a:latin typeface="メイリオ" panose="020B0604030504040204" pitchFamily="50" charset="-128"/>
                <a:ea typeface="メイリオ" panose="020B0604030504040204" pitchFamily="50" charset="-128"/>
              </a:rPr>
              <a:t>月</a:t>
            </a:r>
            <a:r>
              <a:rPr lang="en-US" altLang="ja-JP" sz="2000" b="1" dirty="0">
                <a:solidFill>
                  <a:srgbClr val="000E2A"/>
                </a:solidFill>
                <a:latin typeface="メイリオ" panose="020B0604030504040204" pitchFamily="50" charset="-128"/>
                <a:ea typeface="メイリオ" panose="020B0604030504040204" pitchFamily="50" charset="-128"/>
              </a:rPr>
              <a:t>28</a:t>
            </a:r>
            <a:r>
              <a:rPr lang="ja-JP" altLang="en-US" sz="2000" b="1" dirty="0">
                <a:solidFill>
                  <a:srgbClr val="000E2A"/>
                </a:solidFill>
                <a:latin typeface="メイリオ" panose="020B0604030504040204" pitchFamily="50" charset="-128"/>
                <a:ea typeface="メイリオ" panose="020B0604030504040204" pitchFamily="50" charset="-128"/>
              </a:rPr>
              <a:t>日 地域就職相談会（草加会場）参加法人　</a:t>
            </a:r>
          </a:p>
        </p:txBody>
      </p:sp>
      <p:graphicFrame>
        <p:nvGraphicFramePr>
          <p:cNvPr id="2" name="表 1">
            <a:extLst>
              <a:ext uri="{FF2B5EF4-FFF2-40B4-BE49-F238E27FC236}">
                <a16:creationId xmlns:a16="http://schemas.microsoft.com/office/drawing/2014/main" id="{9A624392-7ACF-119E-F4E6-7B400C512AEF}"/>
              </a:ext>
            </a:extLst>
          </p:cNvPr>
          <p:cNvGraphicFramePr>
            <a:graphicFrameLocks noGrp="1"/>
          </p:cNvGraphicFramePr>
          <p:nvPr>
            <p:extLst>
              <p:ext uri="{D42A27DB-BD31-4B8C-83A1-F6EECF244321}">
                <p14:modId xmlns:p14="http://schemas.microsoft.com/office/powerpoint/2010/main" val="2514692085"/>
              </p:ext>
            </p:extLst>
          </p:nvPr>
        </p:nvGraphicFramePr>
        <p:xfrm>
          <a:off x="360310" y="745764"/>
          <a:ext cx="7051778" cy="9327071"/>
        </p:xfrm>
        <a:graphic>
          <a:graphicData uri="http://schemas.openxmlformats.org/drawingml/2006/table">
            <a:tbl>
              <a:tblPr/>
              <a:tblGrid>
                <a:gridCol w="386398">
                  <a:extLst>
                    <a:ext uri="{9D8B030D-6E8A-4147-A177-3AD203B41FA5}">
                      <a16:colId xmlns:a16="http://schemas.microsoft.com/office/drawing/2014/main" val="1707917126"/>
                    </a:ext>
                  </a:extLst>
                </a:gridCol>
                <a:gridCol w="1283395">
                  <a:extLst>
                    <a:ext uri="{9D8B030D-6E8A-4147-A177-3AD203B41FA5}">
                      <a16:colId xmlns:a16="http://schemas.microsoft.com/office/drawing/2014/main" val="3785757544"/>
                    </a:ext>
                  </a:extLst>
                </a:gridCol>
                <a:gridCol w="731400">
                  <a:extLst>
                    <a:ext uri="{9D8B030D-6E8A-4147-A177-3AD203B41FA5}">
                      <a16:colId xmlns:a16="http://schemas.microsoft.com/office/drawing/2014/main" val="875992145"/>
                    </a:ext>
                  </a:extLst>
                </a:gridCol>
                <a:gridCol w="2732390">
                  <a:extLst>
                    <a:ext uri="{9D8B030D-6E8A-4147-A177-3AD203B41FA5}">
                      <a16:colId xmlns:a16="http://schemas.microsoft.com/office/drawing/2014/main" val="2016417852"/>
                    </a:ext>
                  </a:extLst>
                </a:gridCol>
                <a:gridCol w="1918195">
                  <a:extLst>
                    <a:ext uri="{9D8B030D-6E8A-4147-A177-3AD203B41FA5}">
                      <a16:colId xmlns:a16="http://schemas.microsoft.com/office/drawing/2014/main" val="2194965080"/>
                    </a:ext>
                  </a:extLst>
                </a:gridCol>
              </a:tblGrid>
              <a:tr h="240441">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分野</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法人格</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法人名</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勤務地</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79411597"/>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キングス・ガーデン埼玉</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49691303"/>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グリーンライフ</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48350201"/>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3</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ケアパートナー</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2698889"/>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4</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zh-TW" altLang="en-US" sz="1200" b="1" i="0" u="none" strike="noStrike" dirty="0">
                          <a:solidFill>
                            <a:srgbClr val="000000"/>
                          </a:solidFill>
                          <a:effectLst/>
                          <a:latin typeface="メイリオ" panose="020B0604030504040204" pitchFamily="50" charset="-128"/>
                          <a:ea typeface="メイリオ" panose="020B0604030504040204" pitchFamily="50" charset="-128"/>
                        </a:rPr>
                        <a:t>埼玉県社会福祉事業団</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11061433"/>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5</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サンガジャパン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88988534"/>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6</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シーユーシー・ホスピス</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8822888"/>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7</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医療</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眞幸会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45400156"/>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8</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高齢・児童</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草加市社会福祉協議会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36397656"/>
                  </a:ext>
                </a:extLst>
              </a:tr>
              <a:tr h="37068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9</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草加市社会福祉事業団</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26004871"/>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10</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200" b="1" i="0" u="none" strike="noStrike">
                          <a:solidFill>
                            <a:srgbClr val="000000"/>
                          </a:solidFill>
                          <a:effectLst/>
                          <a:latin typeface="メイリオ" panose="020B0604030504040204" pitchFamily="50" charset="-128"/>
                          <a:ea typeface="メイリオ" panose="020B0604030504040204" pitchFamily="50" charset="-128"/>
                        </a:rPr>
                        <a:t>NPO</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ソーシャルデザインワークス</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58578486"/>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11</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en-US" sz="1200" b="1" i="0" u="none" strike="noStrike">
                          <a:solidFill>
                            <a:srgbClr val="000000"/>
                          </a:solidFill>
                          <a:effectLst/>
                          <a:latin typeface="メイリオ" panose="020B0604030504040204" pitchFamily="50" charset="-128"/>
                          <a:ea typeface="メイリオ" panose="020B0604030504040204" pitchFamily="50" charset="-128"/>
                        </a:rPr>
                        <a:t>SOMPO</a:t>
                      </a: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ケア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4358963"/>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12</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高齢・障害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ニチイ学館</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80884731"/>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13</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ハートフルケア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749111288"/>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14</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児童</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en-US" sz="1200" b="1" i="0" u="none" strike="noStrike" dirty="0">
                          <a:solidFill>
                            <a:srgbClr val="000000"/>
                          </a:solidFill>
                          <a:effectLst/>
                          <a:latin typeface="メイリオ" panose="020B0604030504040204" pitchFamily="50" charset="-128"/>
                          <a:ea typeface="メイリオ" panose="020B0604030504040204" pitchFamily="50" charset="-128"/>
                        </a:rPr>
                        <a:t>PSM</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35988639"/>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15</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明昭</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30272919"/>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16</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メディカル・ケア・サービス</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草加市・八潮市・三郷市</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87968526"/>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17</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萌え木</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草加市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13691116"/>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18</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一寿会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70975539"/>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19</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英和</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161499797"/>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20</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エスケアメイト</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03823117"/>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21</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HITOWA </a:t>
                      </a: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ヘルスケアカンパニー</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1012226"/>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22</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八潮市社会福祉協議会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857309151"/>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23</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ユースタイルラボラトリー</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八潮市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132031464"/>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24</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愛誠会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37770575"/>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25</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あすなろホーム</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47449137"/>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26</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川の郷福祉会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59300304"/>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27</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障害</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en-US" sz="1200" b="1" i="0" u="none" strike="noStrike">
                          <a:solidFill>
                            <a:srgbClr val="000000"/>
                          </a:solidFill>
                          <a:effectLst/>
                          <a:latin typeface="メイリオ" panose="020B0604030504040204" pitchFamily="50" charset="-128"/>
                          <a:ea typeface="メイリオ" panose="020B0604030504040204" pitchFamily="50" charset="-128"/>
                        </a:rPr>
                        <a:t>cocorai</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47546695"/>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28</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志木福祉会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55428680"/>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29</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社福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すこやか福祉会</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97969469"/>
                  </a:ext>
                </a:extLst>
              </a:tr>
              <a:tr h="300550">
                <a:tc>
                  <a:txBody>
                    <a:bodyPr/>
                    <a:lstStyle/>
                    <a:p>
                      <a:pPr algn="ctr" fontAlgn="ctr">
                        <a:buNone/>
                      </a:pPr>
                      <a:r>
                        <a:rPr lang="en-US" altLang="ja-JP" sz="1200" b="1" i="0" u="none" strike="noStrike">
                          <a:solidFill>
                            <a:srgbClr val="000000"/>
                          </a:solidFill>
                          <a:effectLst/>
                          <a:latin typeface="メイリオ" panose="020B0604030504040204" pitchFamily="50" charset="-128"/>
                          <a:ea typeface="メイリオ" panose="020B0604030504040204" pitchFamily="50" charset="-128"/>
                        </a:rPr>
                        <a:t>30</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高齢</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株式</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a:solidFill>
                            <a:srgbClr val="000000"/>
                          </a:solidFill>
                          <a:effectLst/>
                          <a:latin typeface="メイリオ" panose="020B0604030504040204" pitchFamily="50" charset="-128"/>
                          <a:ea typeface="メイリオ" panose="020B0604030504040204" pitchFamily="50" charset="-128"/>
                        </a:rPr>
                        <a:t>ミモザ</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buNone/>
                      </a:pPr>
                      <a:r>
                        <a:rPr lang="ja-JP" altLang="en-US" sz="1200" b="1" i="0" u="none" strike="noStrike" dirty="0">
                          <a:solidFill>
                            <a:srgbClr val="000000"/>
                          </a:solidFill>
                          <a:effectLst/>
                          <a:latin typeface="メイリオ" panose="020B0604030504040204" pitchFamily="50" charset="-128"/>
                          <a:ea typeface="メイリオ" panose="020B0604030504040204" pitchFamily="50" charset="-128"/>
                        </a:rPr>
                        <a:t>三郷市　</a:t>
                      </a:r>
                    </a:p>
                  </a:txBody>
                  <a:tcPr marL="5948" marR="5948" marT="59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93072457"/>
                  </a:ext>
                </a:extLst>
              </a:tr>
            </a:tbl>
          </a:graphicData>
        </a:graphic>
      </p:graphicFrame>
    </p:spTree>
    <p:extLst>
      <p:ext uri="{BB962C8B-B14F-4D97-AF65-F5344CB8AC3E}">
        <p14:creationId xmlns:p14="http://schemas.microsoft.com/office/powerpoint/2010/main" val="465537037"/>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square" lIns="0" tIns="0" rIns="0" bIns="0">
        <a:spAutoFit/>
      </a:bodyPr>
      <a:lstStyle>
        <a:defPPr>
          <a:defRPr sz="3200" b="1" dirty="0" smtClean="0">
            <a:latin typeface="HGP創英角ｺﾞｼｯｸUB" panose="020B0900000000000000" pitchFamily="50" charset="-128"/>
            <a:ea typeface="HGP創英角ｺﾞｼｯｸUB" panose="020B0900000000000000" pitchFamily="50" charset="-128"/>
          </a:defRPr>
        </a:defPPr>
      </a:lstStyle>
    </a:spDef>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1658</TotalTime>
  <Words>259</Words>
  <Application>Microsoft Office PowerPoint</Application>
  <PresentationFormat>ユーザー設定</PresentationFormat>
  <Paragraphs>158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メイリオ</vt:lpstr>
      <vt:lpstr>Arial</vt:lpstr>
      <vt:lpstr>Calibri</vt:lpstr>
      <vt:lpstr>Calibri Light</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地域就職相談会</dc:title>
  <dc:creator>埼玉県福祉人材センターサテライト</dc:creator>
  <cp:lastModifiedBy>後藤　多江子</cp:lastModifiedBy>
  <cp:revision>212</cp:revision>
  <cp:lastPrinted>2026-06-09T03:37:39Z</cp:lastPrinted>
  <dcterms:created xsi:type="dcterms:W3CDTF">2020-12-25T01:57:45Z</dcterms:created>
  <dcterms:modified xsi:type="dcterms:W3CDTF">2026-07-03T08:04:37Z</dcterms:modified>
</cp:coreProperties>
</file>