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7775575" cy="10907713"/>
  <p:notesSz cx="9939338" cy="1436846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3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10AC"/>
    <a:srgbClr val="007E39"/>
    <a:srgbClr val="FF6600"/>
    <a:srgbClr val="A2FF69"/>
    <a:srgbClr val="FFCC00"/>
    <a:srgbClr val="394759"/>
    <a:srgbClr val="1A3140"/>
    <a:srgbClr val="FF3737"/>
    <a:srgbClr val="7C5E7A"/>
    <a:srgbClr val="D1F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9515" autoAdjust="0"/>
  </p:normalViewPr>
  <p:slideViewPr>
    <p:cSldViewPr snapToGrid="0">
      <p:cViewPr varScale="1">
        <p:scale>
          <a:sx n="43" d="100"/>
          <a:sy n="43" d="100"/>
        </p:scale>
        <p:origin x="2376" y="7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-2148" y="-108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0" y="1"/>
            <a:ext cx="4307765" cy="718097"/>
          </a:xfrm>
          <a:prstGeom prst="rect">
            <a:avLst/>
          </a:prstGeom>
        </p:spPr>
        <p:txBody>
          <a:bodyPr vert="horz" lIns="125024" tIns="62513" rIns="125024" bIns="62513" rtlCol="0"/>
          <a:lstStyle>
            <a:lvl1pPr algn="l">
              <a:defRPr sz="15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424" y="1"/>
            <a:ext cx="4307765" cy="718097"/>
          </a:xfrm>
          <a:prstGeom prst="rect">
            <a:avLst/>
          </a:prstGeom>
        </p:spPr>
        <p:txBody>
          <a:bodyPr vert="horz" lIns="125024" tIns="62513" rIns="125024" bIns="62513" rtlCol="0"/>
          <a:lstStyle>
            <a:lvl1pPr algn="r">
              <a:defRPr sz="1500"/>
            </a:lvl1pPr>
          </a:lstStyle>
          <a:p>
            <a:fld id="{EA4C0380-2DE9-498B-B68D-60B46204BA80}" type="datetimeFigureOut">
              <a:rPr kumimoji="1" lang="ja-JP" altLang="en-US" smtClean="0"/>
              <a:pPr/>
              <a:t>2025/11/25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0" y="13648194"/>
            <a:ext cx="4307765" cy="718095"/>
          </a:xfrm>
          <a:prstGeom prst="rect">
            <a:avLst/>
          </a:prstGeom>
        </p:spPr>
        <p:txBody>
          <a:bodyPr vert="horz" lIns="125024" tIns="62513" rIns="125024" bIns="62513" rtlCol="0" anchor="b"/>
          <a:lstStyle>
            <a:lvl1pPr algn="l">
              <a:defRPr sz="15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424" y="13648194"/>
            <a:ext cx="4307765" cy="718095"/>
          </a:xfrm>
          <a:prstGeom prst="rect">
            <a:avLst/>
          </a:prstGeom>
        </p:spPr>
        <p:txBody>
          <a:bodyPr vert="horz" lIns="125024" tIns="62513" rIns="125024" bIns="62513" rtlCol="0" anchor="b"/>
          <a:lstStyle>
            <a:lvl1pPr algn="r">
              <a:defRPr sz="1500"/>
            </a:lvl1pPr>
          </a:lstStyle>
          <a:p>
            <a:fld id="{78A262EF-70DF-4926-8929-0A60A2E81DC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4052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1" y="5"/>
            <a:ext cx="4307044" cy="720916"/>
          </a:xfrm>
          <a:prstGeom prst="rect">
            <a:avLst/>
          </a:prstGeom>
        </p:spPr>
        <p:txBody>
          <a:bodyPr vert="horz" lIns="132851" tIns="66426" rIns="132851" bIns="66426" rtlCol="0"/>
          <a:lstStyle>
            <a:lvl1pPr algn="l">
              <a:defRPr sz="15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30004" y="5"/>
            <a:ext cx="4307044" cy="720916"/>
          </a:xfrm>
          <a:prstGeom prst="rect">
            <a:avLst/>
          </a:prstGeom>
        </p:spPr>
        <p:txBody>
          <a:bodyPr vert="horz" lIns="132851" tIns="66426" rIns="132851" bIns="66426" rtlCol="0"/>
          <a:lstStyle>
            <a:lvl1pPr algn="r">
              <a:defRPr sz="15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2025/11/25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40088" y="1793875"/>
            <a:ext cx="3459162" cy="4852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51" tIns="66426" rIns="132851" bIns="6642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5" y="6914829"/>
            <a:ext cx="7951470" cy="5657582"/>
          </a:xfrm>
          <a:prstGeom prst="rect">
            <a:avLst/>
          </a:prstGeom>
        </p:spPr>
        <p:txBody>
          <a:bodyPr vert="horz" lIns="132851" tIns="66426" rIns="132851" bIns="664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1" y="13647553"/>
            <a:ext cx="4307044" cy="720914"/>
          </a:xfrm>
          <a:prstGeom prst="rect">
            <a:avLst/>
          </a:prstGeom>
        </p:spPr>
        <p:txBody>
          <a:bodyPr vert="horz" lIns="132851" tIns="66426" rIns="132851" bIns="66426" rtlCol="0" anchor="b"/>
          <a:lstStyle>
            <a:lvl1pPr algn="l">
              <a:defRPr sz="15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30004" y="13647553"/>
            <a:ext cx="4307044" cy="720914"/>
          </a:xfrm>
          <a:prstGeom prst="rect">
            <a:avLst/>
          </a:prstGeom>
        </p:spPr>
        <p:txBody>
          <a:bodyPr vert="horz" lIns="132851" tIns="66426" rIns="132851" bIns="66426" rtlCol="0" anchor="b"/>
          <a:lstStyle>
            <a:lvl1pPr algn="r">
              <a:defRPr sz="15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 dirty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11/25/2025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50C12-7F18-8F3C-0A68-BFEAE3AA8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4C5051-6406-8D00-69BA-CDBD3A9B9BAC}"/>
              </a:ext>
            </a:extLst>
          </p:cNvPr>
          <p:cNvSpPr txBox="1"/>
          <p:nvPr/>
        </p:nvSpPr>
        <p:spPr>
          <a:xfrm>
            <a:off x="222860" y="691864"/>
            <a:ext cx="7235555" cy="99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kumimoji="1" lang="ja-JP" altLang="en-US" sz="5400" b="1" dirty="0">
              <a:solidFill>
                <a:schemeClr val="tx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0" name="正方形/長方形 1039">
            <a:extLst>
              <a:ext uri="{FF2B5EF4-FFF2-40B4-BE49-F238E27FC236}">
                <a16:creationId xmlns:a16="http://schemas.microsoft.com/office/drawing/2014/main" id="{30EFAF23-BA15-4177-CE95-4531D7736D58}"/>
              </a:ext>
            </a:extLst>
          </p:cNvPr>
          <p:cNvSpPr/>
          <p:nvPr/>
        </p:nvSpPr>
        <p:spPr>
          <a:xfrm>
            <a:off x="222860" y="10151217"/>
            <a:ext cx="7236000" cy="468000"/>
          </a:xfrm>
          <a:prstGeom prst="rect">
            <a:avLst/>
          </a:prstGeom>
          <a:solidFill>
            <a:srgbClr val="D0CEC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endParaRPr kumimoji="1" lang="ja-JP" altLang="en-US" sz="32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1DAEE47-B469-778E-65C2-F0A76A61B84D}"/>
              </a:ext>
            </a:extLst>
          </p:cNvPr>
          <p:cNvSpPr txBox="1"/>
          <p:nvPr/>
        </p:nvSpPr>
        <p:spPr>
          <a:xfrm>
            <a:off x="1480106" y="-49159"/>
            <a:ext cx="4841680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＼</a:t>
            </a:r>
            <a:r>
              <a:rPr lang="ja-JP" altLang="en-US" sz="24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</a:t>
            </a:r>
            <a:r>
              <a:rPr lang="ja-JP" altLang="en-US" sz="18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に相談できる</a:t>
            </a:r>
            <a:r>
              <a:rPr lang="ja-JP" altLang="en-US" sz="1800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r>
              <a:rPr lang="ja-JP" altLang="en-US" sz="28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／</a:t>
            </a:r>
            <a:endParaRPr kumimoji="1" lang="ja-JP" altLang="en-US" sz="20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DA9E13A-9581-B98D-2681-B3DC53E7C188}"/>
              </a:ext>
            </a:extLst>
          </p:cNvPr>
          <p:cNvSpPr txBox="1"/>
          <p:nvPr/>
        </p:nvSpPr>
        <p:spPr>
          <a:xfrm>
            <a:off x="2954316" y="553712"/>
            <a:ext cx="1788934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66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kumimoji="1" lang="en-US" altLang="ja-JP" sz="3200" b="1" dirty="0">
                <a:solidFill>
                  <a:srgbClr val="FF66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2000" b="1" dirty="0">
                <a:solidFill>
                  <a:srgbClr val="FF66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</a:t>
            </a:r>
            <a:r>
              <a:rPr kumimoji="1" lang="ja-JP" altLang="en-US" sz="2400" b="1" dirty="0">
                <a:solidFill>
                  <a:srgbClr val="FF66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ja-JP" altLang="en-US" sz="3200" b="1" dirty="0">
              <a:solidFill>
                <a:srgbClr val="FF66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0F9A79-7E05-9E51-2BC4-95940AD95D92}"/>
              </a:ext>
            </a:extLst>
          </p:cNvPr>
          <p:cNvSpPr txBox="1"/>
          <p:nvPr/>
        </p:nvSpPr>
        <p:spPr>
          <a:xfrm>
            <a:off x="-302970" y="2523162"/>
            <a:ext cx="6883656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66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lang="ja-JP" altLang="en-US" sz="54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66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66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ja-JP" altLang="en-US" sz="54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lang="en-US" altLang="ja-JP" sz="66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4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（金）</a:t>
            </a:r>
            <a:endParaRPr kumimoji="1" lang="ja-JP" altLang="en-US" sz="6600" b="1" dirty="0">
              <a:solidFill>
                <a:srgbClr val="007E39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FB18DA0-A73D-6C02-3358-6349392F77A8}"/>
              </a:ext>
            </a:extLst>
          </p:cNvPr>
          <p:cNvSpPr txBox="1"/>
          <p:nvPr/>
        </p:nvSpPr>
        <p:spPr>
          <a:xfrm>
            <a:off x="841526" y="6232851"/>
            <a:ext cx="60631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わたしたちのくらし</a:t>
            </a:r>
            <a:r>
              <a:rPr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を支える法人が</a:t>
            </a:r>
            <a:r>
              <a:rPr lang="ja-JP" altLang="en-US" sz="18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大集合！　　　</a:t>
            </a:r>
            <a:endParaRPr lang="en-US" altLang="ja-JP" sz="1800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福祉業界への一歩目</a:t>
            </a:r>
            <a:r>
              <a:rPr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を、</a:t>
            </a:r>
            <a:r>
              <a:rPr lang="ja-JP" altLang="en-US" sz="18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この相談会</a:t>
            </a:r>
            <a:r>
              <a:rPr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</a:t>
            </a:r>
            <a:r>
              <a:rPr lang="ja-JP" altLang="en-US" sz="18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はじめませんか？　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ADB4FEA-CD6D-A4C8-4AF0-91E55293C1D5}"/>
              </a:ext>
            </a:extLst>
          </p:cNvPr>
          <p:cNvSpPr txBox="1"/>
          <p:nvPr/>
        </p:nvSpPr>
        <p:spPr>
          <a:xfrm>
            <a:off x="2477918" y="10139804"/>
            <a:ext cx="2337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tx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埼玉県社会福祉協議会</a:t>
            </a:r>
            <a:endParaRPr kumimoji="1" lang="en-US" altLang="ja-JP" sz="1200" dirty="0">
              <a:solidFill>
                <a:schemeClr val="tx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dirty="0">
                <a:solidFill>
                  <a:schemeClr val="tx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福祉人材センター</a:t>
            </a:r>
            <a:endParaRPr kumimoji="1" lang="en-US" altLang="ja-JP" sz="1200" dirty="0">
              <a:solidFill>
                <a:schemeClr val="tx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20A14A2-DD4B-831D-445D-444D69E28351}"/>
              </a:ext>
            </a:extLst>
          </p:cNvPr>
          <p:cNvSpPr txBox="1"/>
          <p:nvPr/>
        </p:nvSpPr>
        <p:spPr>
          <a:xfrm>
            <a:off x="4657044" y="10121916"/>
            <a:ext cx="2612109" cy="3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>
                <a:solidFill>
                  <a:schemeClr val="tx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☎ </a:t>
            </a:r>
            <a:r>
              <a:rPr lang="en-US" altLang="ja-JP" sz="1800" dirty="0">
                <a:solidFill>
                  <a:schemeClr val="tx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048-833-8033</a:t>
            </a:r>
            <a:endParaRPr kumimoji="1" lang="en-US" altLang="ja-JP" sz="1800" dirty="0">
              <a:solidFill>
                <a:schemeClr val="tx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C70497-ED2B-A49C-79FC-60B5F3EA4DC4}"/>
              </a:ext>
            </a:extLst>
          </p:cNvPr>
          <p:cNvSpPr txBox="1"/>
          <p:nvPr/>
        </p:nvSpPr>
        <p:spPr>
          <a:xfrm>
            <a:off x="5001065" y="10359082"/>
            <a:ext cx="1980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kumimoji="1" lang="en-US" altLang="ja-JP" sz="12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10:00-17:00</a:t>
            </a:r>
          </a:p>
        </p:txBody>
      </p:sp>
      <p:sp>
        <p:nvSpPr>
          <p:cNvPr id="41" name="フローチャート: 結合子 40">
            <a:extLst>
              <a:ext uri="{FF2B5EF4-FFF2-40B4-BE49-F238E27FC236}">
                <a16:creationId xmlns:a16="http://schemas.microsoft.com/office/drawing/2014/main" id="{61592808-8DC5-26D8-CA10-4CF5633A1088}"/>
              </a:ext>
            </a:extLst>
          </p:cNvPr>
          <p:cNvSpPr/>
          <p:nvPr/>
        </p:nvSpPr>
        <p:spPr>
          <a:xfrm>
            <a:off x="416553" y="4639438"/>
            <a:ext cx="1440000" cy="1440000"/>
          </a:xfrm>
          <a:prstGeom prst="flowChartConnector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参加費</a:t>
            </a:r>
            <a:endParaRPr kumimoji="1" lang="en-US" altLang="ja-JP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32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無料</a:t>
            </a:r>
            <a:endParaRPr kumimoji="1" lang="ja-JP" altLang="en-US" sz="32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フローチャート: 結合子 41">
            <a:extLst>
              <a:ext uri="{FF2B5EF4-FFF2-40B4-BE49-F238E27FC236}">
                <a16:creationId xmlns:a16="http://schemas.microsoft.com/office/drawing/2014/main" id="{7C746343-181D-063D-C313-6F542559C122}"/>
              </a:ext>
            </a:extLst>
          </p:cNvPr>
          <p:cNvSpPr/>
          <p:nvPr/>
        </p:nvSpPr>
        <p:spPr>
          <a:xfrm>
            <a:off x="2153839" y="4657547"/>
            <a:ext cx="1440000" cy="1440000"/>
          </a:xfrm>
          <a:prstGeom prst="flowChartConnector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入退場</a:t>
            </a:r>
            <a:endParaRPr lang="en-US" altLang="ja-JP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服装</a:t>
            </a:r>
            <a:endParaRPr lang="en-US" altLang="ja-JP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2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自由</a:t>
            </a:r>
            <a:endParaRPr kumimoji="1" lang="ja-JP" altLang="en-US" sz="6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126A7D-A859-63F2-005C-DE49701EDC0E}"/>
              </a:ext>
            </a:extLst>
          </p:cNvPr>
          <p:cNvSpPr txBox="1"/>
          <p:nvPr/>
        </p:nvSpPr>
        <p:spPr>
          <a:xfrm>
            <a:off x="363653" y="10590623"/>
            <a:ext cx="7058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solidFill>
                  <a:schemeClr val="bg1"/>
                </a:solidFill>
              </a:rPr>
              <a:t>主催：埼玉県、埼玉県社会福祉協議会　共催：社会福祉法人さいたま市社会福祉協議会</a:t>
            </a:r>
            <a:r>
              <a:rPr lang="ja-JP" altLang="en-US" sz="1000" dirty="0">
                <a:solidFill>
                  <a:schemeClr val="bg1"/>
                </a:solidFill>
              </a:rPr>
              <a:t>　</a:t>
            </a:r>
            <a:r>
              <a:rPr kumimoji="1" lang="ja-JP" altLang="en-US" sz="1000" dirty="0">
                <a:solidFill>
                  <a:schemeClr val="bg1"/>
                </a:solidFill>
              </a:rPr>
              <a:t>後援：ハローワーク大宮、さいたま市</a:t>
            </a:r>
          </a:p>
        </p:txBody>
      </p:sp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193B48F0-C611-7C4F-B5E1-C4C62EAE6851}"/>
              </a:ext>
            </a:extLst>
          </p:cNvPr>
          <p:cNvSpPr/>
          <p:nvPr/>
        </p:nvSpPr>
        <p:spPr>
          <a:xfrm>
            <a:off x="3873081" y="4657547"/>
            <a:ext cx="1440000" cy="1440000"/>
          </a:xfrm>
          <a:prstGeom prst="flowChartConnector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学生</a:t>
            </a:r>
            <a:endParaRPr lang="en-US" altLang="ja-JP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en-US" altLang="ja-JP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60</a:t>
            </a:r>
            <a:r>
              <a:rPr kumimoji="1"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歳以上</a:t>
            </a:r>
            <a:endParaRPr kumimoji="1" lang="en-US" altLang="ja-JP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kumimoji="1" lang="ja-JP" altLang="en-US" sz="16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0322E7C-A9F8-A2BE-C24A-7103311A40DC}"/>
              </a:ext>
            </a:extLst>
          </p:cNvPr>
          <p:cNvSpPr txBox="1"/>
          <p:nvPr/>
        </p:nvSpPr>
        <p:spPr>
          <a:xfrm>
            <a:off x="221334" y="1078791"/>
            <a:ext cx="7235555" cy="15081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4800" b="1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福祉</a:t>
            </a:r>
            <a:r>
              <a:rPr kumimoji="1" lang="ja-JP" altLang="en-US" sz="4000" b="1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の</a:t>
            </a:r>
            <a:r>
              <a:rPr lang="ja-JP" altLang="en-US" sz="4800" b="1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しごと</a:t>
            </a:r>
            <a:r>
              <a:rPr kumimoji="1" lang="ja-JP" altLang="en-US" sz="4800" b="1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</a:t>
            </a:r>
            <a:endParaRPr kumimoji="1" lang="en-US" altLang="ja-JP" sz="4800" b="1" dirty="0">
              <a:solidFill>
                <a:srgbClr val="007E39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pPr algn="ctr"/>
            <a:r>
              <a:rPr kumimoji="1" lang="ja-JP" altLang="en-US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地域就職</a:t>
            </a:r>
            <a:r>
              <a:rPr lang="ja-JP" altLang="en-US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</a:t>
            </a:r>
            <a:r>
              <a:rPr kumimoji="1" lang="ja-JP" altLang="en-US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  会</a:t>
            </a:r>
            <a:r>
              <a:rPr kumimoji="1" lang="en-US" altLang="ja-JP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</a:t>
            </a:r>
            <a:r>
              <a:rPr kumimoji="1" lang="ja-JP" altLang="en-US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</a:t>
            </a:r>
            <a:r>
              <a:rPr kumimoji="1" lang="en-US" altLang="ja-JP" sz="3200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in</a:t>
            </a:r>
            <a:r>
              <a:rPr kumimoji="1" lang="ja-JP" altLang="en-US" sz="4400" b="1" dirty="0">
                <a:solidFill>
                  <a:srgbClr val="007E3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大宮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652200-D22A-D02E-6765-CF023663948A}"/>
              </a:ext>
            </a:extLst>
          </p:cNvPr>
          <p:cNvSpPr txBox="1"/>
          <p:nvPr/>
        </p:nvSpPr>
        <p:spPr>
          <a:xfrm>
            <a:off x="1527240" y="3986718"/>
            <a:ext cx="5373169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ソニックシティビル</a:t>
            </a:r>
            <a:r>
              <a:rPr lang="ja-JP" altLang="en-US" sz="20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地下１階　第</a:t>
            </a:r>
            <a:r>
              <a:rPr lang="en-US" altLang="ja-JP" sz="20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20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展示場</a:t>
            </a:r>
            <a:endParaRPr lang="en-US" altLang="ja-JP" sz="2000" b="1" dirty="0">
              <a:solidFill>
                <a:srgbClr val="007E39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D1824D16-0004-93CB-F950-D15D6C16CC23}"/>
              </a:ext>
            </a:extLst>
          </p:cNvPr>
          <p:cNvCxnSpPr>
            <a:cxnSpLocks/>
          </p:cNvCxnSpPr>
          <p:nvPr/>
        </p:nvCxnSpPr>
        <p:spPr>
          <a:xfrm>
            <a:off x="1856553" y="4435871"/>
            <a:ext cx="4906197" cy="12512"/>
          </a:xfrm>
          <a:prstGeom prst="line">
            <a:avLst/>
          </a:prstGeom>
          <a:ln w="38100">
            <a:solidFill>
              <a:srgbClr val="1A314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フローチャート: 結合子 58">
            <a:extLst>
              <a:ext uri="{FF2B5EF4-FFF2-40B4-BE49-F238E27FC236}">
                <a16:creationId xmlns:a16="http://schemas.microsoft.com/office/drawing/2014/main" id="{91C4B237-92CB-4623-E70C-35D099296A9F}"/>
              </a:ext>
            </a:extLst>
          </p:cNvPr>
          <p:cNvSpPr/>
          <p:nvPr/>
        </p:nvSpPr>
        <p:spPr>
          <a:xfrm>
            <a:off x="5590435" y="4678403"/>
            <a:ext cx="1440000" cy="1440000"/>
          </a:xfrm>
          <a:prstGeom prst="flowChartConnector">
            <a:avLst/>
          </a:prstGeom>
          <a:solidFill>
            <a:srgbClr val="FF6600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無資格</a:t>
            </a:r>
            <a:endParaRPr kumimoji="1" lang="en-US" altLang="ja-JP" sz="18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未経験</a:t>
            </a:r>
            <a:endParaRPr lang="en-US" altLang="ja-JP" sz="1800" b="1" dirty="0">
              <a:solidFill>
                <a:srgbClr val="F5FFE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en-US" altLang="ja-JP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kumimoji="1" lang="ja-JP" altLang="en-US" sz="1600" b="1" dirty="0">
                <a:solidFill>
                  <a:srgbClr val="F5FFE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</a:p>
        </p:txBody>
      </p:sp>
      <p:grpSp>
        <p:nvGrpSpPr>
          <p:cNvPr id="1030" name="グループ化 1029">
            <a:extLst>
              <a:ext uri="{FF2B5EF4-FFF2-40B4-BE49-F238E27FC236}">
                <a16:creationId xmlns:a16="http://schemas.microsoft.com/office/drawing/2014/main" id="{5EE11121-E8D0-63BB-5EC5-DD36BC3B6633}"/>
              </a:ext>
            </a:extLst>
          </p:cNvPr>
          <p:cNvGrpSpPr/>
          <p:nvPr/>
        </p:nvGrpSpPr>
        <p:grpSpPr>
          <a:xfrm>
            <a:off x="5748229" y="8468299"/>
            <a:ext cx="1590928" cy="1433401"/>
            <a:chOff x="5587677" y="8179589"/>
            <a:chExt cx="1476000" cy="1332000"/>
          </a:xfrm>
          <a:solidFill>
            <a:srgbClr val="D1FFB6"/>
          </a:solidFill>
        </p:grpSpPr>
        <p:sp>
          <p:nvSpPr>
            <p:cNvPr id="1024" name="正方形/長方形 1023">
              <a:extLst>
                <a:ext uri="{FF2B5EF4-FFF2-40B4-BE49-F238E27FC236}">
                  <a16:creationId xmlns:a16="http://schemas.microsoft.com/office/drawing/2014/main" id="{7EE937F1-D167-9A7C-FEB6-90E8DA130400}"/>
                </a:ext>
              </a:extLst>
            </p:cNvPr>
            <p:cNvSpPr/>
            <p:nvPr/>
          </p:nvSpPr>
          <p:spPr>
            <a:xfrm>
              <a:off x="5587677" y="8179589"/>
              <a:ext cx="1476000" cy="1332000"/>
            </a:xfrm>
            <a:prstGeom prst="rect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endParaRPr kumimoji="1" lang="en-US" altLang="ja-JP" sz="24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pPr algn="ctr"/>
              <a:endParaRPr kumimoji="1" lang="ja-JP" altLang="en-US" sz="24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025" name="正方形/長方形 1024">
              <a:extLst>
                <a:ext uri="{FF2B5EF4-FFF2-40B4-BE49-F238E27FC236}">
                  <a16:creationId xmlns:a16="http://schemas.microsoft.com/office/drawing/2014/main" id="{9844A1B0-560A-4F41-E033-DE1A56FD23CA}"/>
                </a:ext>
              </a:extLst>
            </p:cNvPr>
            <p:cNvSpPr/>
            <p:nvPr/>
          </p:nvSpPr>
          <p:spPr>
            <a:xfrm>
              <a:off x="5626405" y="8213377"/>
              <a:ext cx="1368000" cy="1260000"/>
            </a:xfrm>
            <a:prstGeom prst="rect">
              <a:avLst/>
            </a:prstGeom>
            <a:noFill/>
            <a:ln w="28575">
              <a:solidFill>
                <a:srgbClr val="FF66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endParaRPr kumimoji="1" lang="en-US" altLang="ja-JP" sz="24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pPr algn="ctr"/>
              <a:endParaRPr kumimoji="1" lang="ja-JP" altLang="en-US" sz="24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1028" name="テキスト ボックス 1027">
            <a:extLst>
              <a:ext uri="{FF2B5EF4-FFF2-40B4-BE49-F238E27FC236}">
                <a16:creationId xmlns:a16="http://schemas.microsoft.com/office/drawing/2014/main" id="{5C6044E2-D3FF-42AF-F5E9-E72AB9C2AA48}"/>
              </a:ext>
            </a:extLst>
          </p:cNvPr>
          <p:cNvSpPr txBox="1"/>
          <p:nvPr/>
        </p:nvSpPr>
        <p:spPr>
          <a:xfrm>
            <a:off x="3148323" y="7321316"/>
            <a:ext cx="2340000" cy="461665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アクセス</a:t>
            </a:r>
            <a:endParaRPr kumimoji="1" lang="ja-JP" altLang="en-US" sz="3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39D2875E-CEF7-8F6F-1402-7FB7209122E8}"/>
              </a:ext>
            </a:extLst>
          </p:cNvPr>
          <p:cNvSpPr txBox="1"/>
          <p:nvPr/>
        </p:nvSpPr>
        <p:spPr>
          <a:xfrm>
            <a:off x="258265" y="7322668"/>
            <a:ext cx="2810633" cy="461665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参加法人</a:t>
            </a:r>
            <a:endParaRPr kumimoji="1" lang="ja-JP" altLang="en-US" sz="3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870D0FEE-541A-9F09-C820-165209368866}"/>
              </a:ext>
            </a:extLst>
          </p:cNvPr>
          <p:cNvSpPr txBox="1"/>
          <p:nvPr/>
        </p:nvSpPr>
        <p:spPr>
          <a:xfrm>
            <a:off x="5597886" y="7322668"/>
            <a:ext cx="1859003" cy="461665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申込</a:t>
            </a:r>
            <a:endParaRPr kumimoji="1" lang="ja-JP" altLang="en-US" sz="3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2" name="テキスト ボックス 1031">
            <a:extLst>
              <a:ext uri="{FF2B5EF4-FFF2-40B4-BE49-F238E27FC236}">
                <a16:creationId xmlns:a16="http://schemas.microsoft.com/office/drawing/2014/main" id="{A46E47B1-3A77-3FBA-46F6-923E626B2E13}"/>
              </a:ext>
            </a:extLst>
          </p:cNvPr>
          <p:cNvSpPr txBox="1"/>
          <p:nvPr/>
        </p:nvSpPr>
        <p:spPr>
          <a:xfrm>
            <a:off x="5547897" y="7863342"/>
            <a:ext cx="199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事前予約制！</a:t>
            </a:r>
            <a:endParaRPr kumimoji="1" lang="en-US" altLang="ja-JP" sz="1600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お申込みはこちら▼</a:t>
            </a:r>
            <a:endParaRPr kumimoji="1" lang="en-US" altLang="ja-JP" sz="1600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4A38A109-6E8A-545E-0E7E-F3BD1F5587A8}"/>
              </a:ext>
            </a:extLst>
          </p:cNvPr>
          <p:cNvSpPr txBox="1"/>
          <p:nvPr/>
        </p:nvSpPr>
        <p:spPr>
          <a:xfrm>
            <a:off x="283189" y="7890841"/>
            <a:ext cx="540000" cy="307777"/>
          </a:xfrm>
          <a:prstGeom prst="rect">
            <a:avLst/>
          </a:prstGeom>
          <a:solidFill>
            <a:srgbClr val="3110A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高齢</a:t>
            </a:r>
            <a:endParaRPr kumimoji="1" lang="en-US" altLang="ja-JP" sz="1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DD878B80-DB1E-DA8D-44C9-78D952DB116C}"/>
              </a:ext>
            </a:extLst>
          </p:cNvPr>
          <p:cNvSpPr txBox="1"/>
          <p:nvPr/>
        </p:nvSpPr>
        <p:spPr>
          <a:xfrm>
            <a:off x="949135" y="7889265"/>
            <a:ext cx="540000" cy="307777"/>
          </a:xfrm>
          <a:prstGeom prst="rect">
            <a:avLst/>
          </a:prstGeom>
          <a:solidFill>
            <a:srgbClr val="3110A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障害</a:t>
            </a:r>
            <a:endParaRPr kumimoji="1" lang="en-US" altLang="ja-JP" sz="1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7" name="テキスト ボックス 1036">
            <a:extLst>
              <a:ext uri="{FF2B5EF4-FFF2-40B4-BE49-F238E27FC236}">
                <a16:creationId xmlns:a16="http://schemas.microsoft.com/office/drawing/2014/main" id="{532201A5-1A7F-B856-8D47-6DC0A4D27F1D}"/>
              </a:ext>
            </a:extLst>
          </p:cNvPr>
          <p:cNvSpPr txBox="1"/>
          <p:nvPr/>
        </p:nvSpPr>
        <p:spPr>
          <a:xfrm>
            <a:off x="1593378" y="7878809"/>
            <a:ext cx="540000" cy="307777"/>
          </a:xfrm>
          <a:prstGeom prst="rect">
            <a:avLst/>
          </a:prstGeom>
          <a:solidFill>
            <a:srgbClr val="3110A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児童</a:t>
            </a:r>
            <a:endParaRPr kumimoji="1" lang="en-US" altLang="ja-JP" sz="1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9" name="テキスト ボックス 1038">
            <a:extLst>
              <a:ext uri="{FF2B5EF4-FFF2-40B4-BE49-F238E27FC236}">
                <a16:creationId xmlns:a16="http://schemas.microsoft.com/office/drawing/2014/main" id="{0ABD1084-C1B4-EB08-4DAD-9FA67BEE32B9}"/>
              </a:ext>
            </a:extLst>
          </p:cNvPr>
          <p:cNvSpPr txBox="1"/>
          <p:nvPr/>
        </p:nvSpPr>
        <p:spPr>
          <a:xfrm>
            <a:off x="358895" y="10152323"/>
            <a:ext cx="1813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お問い合わせ</a:t>
            </a:r>
            <a:endParaRPr kumimoji="1" lang="en-US" altLang="ja-JP" sz="1800" b="1" dirty="0">
              <a:solidFill>
                <a:schemeClr val="tx2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9AEFF5D-4C28-46C9-7260-96B664C69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66" y="3591947"/>
            <a:ext cx="1203364" cy="120336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8B84FF-52EC-2533-2F43-4E3F7BFF316E}"/>
              </a:ext>
            </a:extLst>
          </p:cNvPr>
          <p:cNvSpPr txBox="1"/>
          <p:nvPr/>
        </p:nvSpPr>
        <p:spPr>
          <a:xfrm>
            <a:off x="3247475" y="9901402"/>
            <a:ext cx="217275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さいたま市大宮区桜木町</a:t>
            </a:r>
            <a:r>
              <a:rPr kumimoji="1" lang="en-US" altLang="ja-JP" sz="11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1-7-5</a:t>
            </a:r>
            <a:endParaRPr kumimoji="1" lang="ja-JP" altLang="en-US" sz="1100" dirty="0">
              <a:solidFill>
                <a:srgbClr val="1A3140"/>
              </a:solidFill>
            </a:endParaRPr>
          </a:p>
        </p:txBody>
      </p:sp>
      <p:pic>
        <p:nvPicPr>
          <p:cNvPr id="19" name="図 18" descr="ベクトル グラフィックス が含まれている画像&#10;&#10;高い精度で生成された説明">
            <a:extLst>
              <a:ext uri="{FF2B5EF4-FFF2-40B4-BE49-F238E27FC236}">
                <a16:creationId xmlns:a16="http://schemas.microsoft.com/office/drawing/2014/main" id="{E562FDFF-08BA-43D7-71CE-A2A4107B9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3" y="1194138"/>
            <a:ext cx="918410" cy="988560"/>
          </a:xfrm>
          <a:prstGeom prst="rect">
            <a:avLst/>
          </a:prstGeom>
        </p:spPr>
      </p:pic>
      <p:sp>
        <p:nvSpPr>
          <p:cNvPr id="21" name="Text Box 2">
            <a:extLst>
              <a:ext uri="{FF2B5EF4-FFF2-40B4-BE49-F238E27FC236}">
                <a16:creationId xmlns:a16="http://schemas.microsoft.com/office/drawing/2014/main" id="{C43F2104-7DC8-E3CC-080F-68A71CFC5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68" y="2110453"/>
            <a:ext cx="995202" cy="2915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7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埼玉県社協マスコット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7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「シャキたまくん」</a:t>
            </a:r>
            <a:endParaRPr kumimoji="0" lang="ja-JP" altLang="ja-JP" sz="7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1DACD86-4BEB-A01E-A73C-6DD489D051A5}"/>
              </a:ext>
            </a:extLst>
          </p:cNvPr>
          <p:cNvSpPr txBox="1"/>
          <p:nvPr/>
        </p:nvSpPr>
        <p:spPr>
          <a:xfrm>
            <a:off x="168568" y="8290498"/>
            <a:ext cx="2952295" cy="1631216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さいたま市</a:t>
            </a:r>
            <a:endParaRPr lang="en-US" altLang="ja-JP" sz="1800" b="1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4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14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西区・北区・大宮区・見沼区・岩槻区）</a:t>
            </a:r>
            <a:endParaRPr lang="en-US" altLang="ja-JP" sz="1400" b="1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鴻巣市　・　上尾市</a:t>
            </a:r>
            <a:endParaRPr lang="en-US" altLang="ja-JP" sz="1800" b="1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桶川市　・　北本市</a:t>
            </a:r>
            <a:endParaRPr lang="en-US" altLang="ja-JP" sz="1800" b="1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8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蓮田市　・　伊奈町</a:t>
            </a:r>
            <a:endParaRPr lang="en-US" altLang="ja-JP" sz="1800" b="1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12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にある事業所が参加</a:t>
            </a:r>
            <a:r>
              <a:rPr lang="ja-JP" altLang="en-US" sz="12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します！</a:t>
            </a:r>
            <a:endParaRPr kumimoji="1" lang="en-US" altLang="ja-JP" sz="1200" dirty="0">
              <a:solidFill>
                <a:srgbClr val="1A314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D011B10-97B4-062B-0FBE-4BEB6234020A}"/>
              </a:ext>
            </a:extLst>
          </p:cNvPr>
          <p:cNvCxnSpPr>
            <a:cxnSpLocks/>
          </p:cNvCxnSpPr>
          <p:nvPr/>
        </p:nvCxnSpPr>
        <p:spPr>
          <a:xfrm>
            <a:off x="416553" y="3729498"/>
            <a:ext cx="6792545" cy="0"/>
          </a:xfrm>
          <a:prstGeom prst="line">
            <a:avLst/>
          </a:prstGeom>
          <a:ln w="38100">
            <a:solidFill>
              <a:srgbClr val="1A314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B2DDD3-46A8-6F1B-DF78-E8644E33F438}"/>
              </a:ext>
            </a:extLst>
          </p:cNvPr>
          <p:cNvSpPr txBox="1"/>
          <p:nvPr/>
        </p:nvSpPr>
        <p:spPr>
          <a:xfrm>
            <a:off x="3349584" y="9729201"/>
            <a:ext cx="19374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JR</a:t>
            </a:r>
            <a:r>
              <a:rPr kumimoji="1" lang="ja-JP" altLang="en-US" sz="10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大宮駅　西口　徒歩３分</a:t>
            </a:r>
            <a:endParaRPr kumimoji="1" lang="ja-JP" altLang="en-US" sz="1050" b="1" dirty="0">
              <a:solidFill>
                <a:srgbClr val="1A314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210048A-FE48-A080-6443-330B38A8D2AF}"/>
              </a:ext>
            </a:extLst>
          </p:cNvPr>
          <p:cNvSpPr txBox="1"/>
          <p:nvPr/>
        </p:nvSpPr>
        <p:spPr>
          <a:xfrm>
            <a:off x="4975896" y="2626401"/>
            <a:ext cx="24809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１４：００</a:t>
            </a:r>
            <a:endParaRPr lang="en-US" altLang="ja-JP" sz="2800" b="1" dirty="0">
              <a:solidFill>
                <a:srgbClr val="007E39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</a:t>
            </a:r>
            <a:r>
              <a:rPr lang="ja-JP" altLang="en-US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</a:t>
            </a:r>
            <a:r>
              <a:rPr kumimoji="1" lang="en-US" altLang="ja-JP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</a:t>
            </a:r>
            <a:r>
              <a:rPr kumimoji="1" lang="ja-JP" altLang="en-US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r>
              <a:rPr kumimoji="1" lang="en-US" altLang="ja-JP" sz="2800" b="1" dirty="0">
                <a:solidFill>
                  <a:srgbClr val="007E39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endParaRPr kumimoji="1" lang="ja-JP" altLang="en-US" sz="2400" b="1" dirty="0">
              <a:solidFill>
                <a:srgbClr val="007E39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004BED3-BE1E-6439-BEE2-9A743C9B3A8A}"/>
              </a:ext>
            </a:extLst>
          </p:cNvPr>
          <p:cNvSpPr txBox="1"/>
          <p:nvPr/>
        </p:nvSpPr>
        <p:spPr>
          <a:xfrm rot="20784611">
            <a:off x="2859110" y="1767200"/>
            <a:ext cx="894899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solidFill>
                  <a:srgbClr val="FF66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相</a:t>
            </a:r>
            <a:endParaRPr kumimoji="1" lang="ja-JP" altLang="en-US" sz="3200" dirty="0">
              <a:solidFill>
                <a:srgbClr val="FF6600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D38C9A-7789-AA8A-A405-9F1D22B42C66}"/>
              </a:ext>
            </a:extLst>
          </p:cNvPr>
          <p:cNvSpPr txBox="1"/>
          <p:nvPr/>
        </p:nvSpPr>
        <p:spPr>
          <a:xfrm rot="743171">
            <a:off x="3567108" y="1758162"/>
            <a:ext cx="92984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solidFill>
                  <a:srgbClr val="FF66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談</a:t>
            </a:r>
            <a:endParaRPr kumimoji="1" lang="ja-JP" altLang="en-US" sz="3200" dirty="0">
              <a:solidFill>
                <a:srgbClr val="FF6600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BC782A-9C37-5D3D-5B9B-13F3F4608F94}"/>
              </a:ext>
            </a:extLst>
          </p:cNvPr>
          <p:cNvSpPr txBox="1"/>
          <p:nvPr/>
        </p:nvSpPr>
        <p:spPr>
          <a:xfrm>
            <a:off x="1708806" y="6959570"/>
            <a:ext cx="464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希望者には</a:t>
            </a:r>
            <a:r>
              <a:rPr lang="ja-JP" altLang="en-US" sz="16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「求職活動証明書」を発行</a:t>
            </a:r>
            <a:r>
              <a:rPr lang="ja-JP" altLang="en-US" sz="16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いたします</a:t>
            </a:r>
            <a:r>
              <a:rPr lang="ja-JP" altLang="en-US" sz="1400" dirty="0">
                <a:solidFill>
                  <a:srgbClr val="1A314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ECF6F0E-C4CC-7E9E-78BA-E9024F3D1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7" y="8607086"/>
            <a:ext cx="1330811" cy="1182706"/>
          </a:xfrm>
          <a:prstGeom prst="rect">
            <a:avLst/>
          </a:prstGeom>
        </p:spPr>
      </p:pic>
      <p:pic>
        <p:nvPicPr>
          <p:cNvPr id="4" name="Picture 2" descr="大宮会場｜3.29（水）10:30～16:00 - 逆引き大学辞典">
            <a:extLst>
              <a:ext uri="{FF2B5EF4-FFF2-40B4-BE49-F238E27FC236}">
                <a16:creationId xmlns:a16="http://schemas.microsoft.com/office/drawing/2014/main" id="{D43512F6-7592-FC38-3EDC-6EC6B5ACE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77" y="7898241"/>
            <a:ext cx="2250406" cy="17940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C1F339-2860-37C5-094B-702E2F6B23D3}"/>
              </a:ext>
            </a:extLst>
          </p:cNvPr>
          <p:cNvSpPr txBox="1"/>
          <p:nvPr/>
        </p:nvSpPr>
        <p:spPr>
          <a:xfrm>
            <a:off x="2252963" y="7877916"/>
            <a:ext cx="607376" cy="307777"/>
          </a:xfrm>
          <a:prstGeom prst="rect">
            <a:avLst/>
          </a:prstGeom>
          <a:solidFill>
            <a:srgbClr val="3110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保育</a:t>
            </a:r>
            <a:endParaRPr kumimoji="1" lang="en-US" altLang="ja-JP" sz="1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DA0836C-0D0E-4600-7E01-EBF3150E0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487" y="1138753"/>
            <a:ext cx="1507120" cy="81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600294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lIns="0" tIns="0" rIns="0" bIns="0">
        <a:spAutoFit/>
      </a:bodyPr>
      <a:lstStyle>
        <a:defPPr>
          <a:defRPr sz="3200" b="1" dirty="0" smtClean="0">
            <a:latin typeface="HGP創英角ｺﾞｼｯｸUB" panose="020B0900000000000000" pitchFamily="50" charset="-128"/>
            <a:ea typeface="HGP創英角ｺﾞｼｯｸUB" panose="020B0900000000000000" pitchFamily="50" charset="-128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191</Words>
  <Application>Microsoft Office PowerPoint</Application>
  <PresentationFormat>ユーザー設定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AR P丸ゴシック体E</vt:lpstr>
      <vt:lpstr>BIZ UDPゴシック</vt:lpstr>
      <vt:lpstr>HGP創英角ｺﾞｼｯｸUB</vt:lpstr>
      <vt:lpstr>Meiryo UI</vt:lpstr>
      <vt:lpstr>Arial</vt:lpstr>
      <vt:lpstr>Calibri</vt:lpstr>
      <vt:lpstr>Calibri Light</vt:lpstr>
      <vt:lpstr>1_ガイド入りテンプレートサンプル20130531三木さん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地域就職相談会</dc:title>
  <dc:creator/>
  <cp:lastModifiedBy>岩﨑　知子</cp:lastModifiedBy>
  <cp:revision>230</cp:revision>
  <cp:lastPrinted>2025-11-25T01:36:59Z</cp:lastPrinted>
  <dcterms:created xsi:type="dcterms:W3CDTF">2020-12-25T01:57:45Z</dcterms:created>
  <dcterms:modified xsi:type="dcterms:W3CDTF">2025-11-25T04:19:06Z</dcterms:modified>
</cp:coreProperties>
</file>